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1" r:id="rId6"/>
    <p:sldId id="260"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4BB5FE9-94EF-465C-B6AB-45F975705F41}" type="datetimeFigureOut">
              <a:rPr lang="fr-FR" smtClean="0"/>
              <a:pPr/>
              <a:t>29/04/2020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2E6775-1FEE-47C2-BD49-DB3674BBF3F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B5FE9-94EF-465C-B6AB-45F975705F41}" type="datetimeFigureOut">
              <a:rPr lang="fr-FR" smtClean="0"/>
              <a:pPr/>
              <a:t>29/04/2020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2E6775-1FEE-47C2-BD49-DB3674BBF3F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lesfilsdutemps.free.fr/glossaire.htm" TargetMode="Externa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18.jpeg"/><Relationship Id="rId5" Type="http://schemas.openxmlformats.org/officeDocument/2006/relationships/image" Target="../media/image17.jpeg"/><Relationship Id="rId10" Type="http://schemas.openxmlformats.org/officeDocument/2006/relationships/image" Target="../media/image22.jpeg"/><Relationship Id="rId4" Type="http://schemas.openxmlformats.org/officeDocument/2006/relationships/image" Target="../media/image16.jpeg"/><Relationship Id="rId9"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smtClean="0"/>
              <a:t>LE LIN – Fibre Végétale</a:t>
            </a:r>
            <a:endParaRPr lang="fr-FR" sz="2800" b="1" dirty="0"/>
          </a:p>
        </p:txBody>
      </p:sp>
      <p:grpSp>
        <p:nvGrpSpPr>
          <p:cNvPr id="8" name="Groupe 7"/>
          <p:cNvGrpSpPr/>
          <p:nvPr/>
        </p:nvGrpSpPr>
        <p:grpSpPr>
          <a:xfrm>
            <a:off x="500034" y="1428736"/>
            <a:ext cx="8143932" cy="2428892"/>
            <a:chOff x="500034" y="1928802"/>
            <a:chExt cx="8143932" cy="2428892"/>
          </a:xfrm>
        </p:grpSpPr>
        <p:pic>
          <p:nvPicPr>
            <p:cNvPr id="4" name="Image 3" descr="lin.jpg"/>
            <p:cNvPicPr>
              <a:picLocks noChangeAspect="1"/>
            </p:cNvPicPr>
            <p:nvPr/>
          </p:nvPicPr>
          <p:blipFill>
            <a:blip r:embed="rId2"/>
            <a:stretch>
              <a:fillRect/>
            </a:stretch>
          </p:blipFill>
          <p:spPr>
            <a:xfrm>
              <a:off x="500034" y="1928802"/>
              <a:ext cx="2428892" cy="2428892"/>
            </a:xfrm>
            <a:prstGeom prst="rect">
              <a:avLst/>
            </a:prstGeom>
          </p:spPr>
        </p:pic>
        <p:pic>
          <p:nvPicPr>
            <p:cNvPr id="5" name="Image 4" descr="lin 2.jpg"/>
            <p:cNvPicPr>
              <a:picLocks noChangeAspect="1"/>
            </p:cNvPicPr>
            <p:nvPr/>
          </p:nvPicPr>
          <p:blipFill>
            <a:blip r:embed="rId3"/>
            <a:stretch>
              <a:fillRect/>
            </a:stretch>
          </p:blipFill>
          <p:spPr>
            <a:xfrm>
              <a:off x="3357554" y="1928802"/>
              <a:ext cx="2428892" cy="2428892"/>
            </a:xfrm>
            <a:prstGeom prst="rect">
              <a:avLst/>
            </a:prstGeom>
          </p:spPr>
        </p:pic>
        <p:pic>
          <p:nvPicPr>
            <p:cNvPr id="6" name="Image 5" descr="lin 3.jpg"/>
            <p:cNvPicPr>
              <a:picLocks noChangeAspect="1"/>
            </p:cNvPicPr>
            <p:nvPr/>
          </p:nvPicPr>
          <p:blipFill>
            <a:blip r:embed="rId4"/>
            <a:stretch>
              <a:fillRect/>
            </a:stretch>
          </p:blipFill>
          <p:spPr>
            <a:xfrm>
              <a:off x="6215074" y="1928802"/>
              <a:ext cx="2428892" cy="2428892"/>
            </a:xfrm>
            <a:prstGeom prst="rect">
              <a:avLst/>
            </a:prstGeom>
          </p:spPr>
        </p:pic>
      </p:grpSp>
      <p:sp>
        <p:nvSpPr>
          <p:cNvPr id="7" name="Rectangle 6"/>
          <p:cNvSpPr/>
          <p:nvPr/>
        </p:nvSpPr>
        <p:spPr>
          <a:xfrm>
            <a:off x="500034" y="4214818"/>
            <a:ext cx="8143932" cy="1477328"/>
          </a:xfrm>
          <a:prstGeom prst="rect">
            <a:avLst/>
          </a:prstGeom>
        </p:spPr>
        <p:txBody>
          <a:bodyPr wrap="square">
            <a:spAutoFit/>
          </a:bodyPr>
          <a:lstStyle/>
          <a:p>
            <a:r>
              <a:rPr lang="fr-FR" dirty="0" smtClean="0">
                <a:hlinkClick r:id="rId5"/>
              </a:rPr>
              <a:t>LE LIN</a:t>
            </a:r>
            <a:r>
              <a:rPr lang="fr-FR" dirty="0" smtClean="0"/>
              <a:t> (</a:t>
            </a:r>
            <a:r>
              <a:rPr lang="fr-FR" i="1" dirty="0" err="1" smtClean="0"/>
              <a:t>linum</a:t>
            </a:r>
            <a:r>
              <a:rPr lang="fr-FR" i="1" dirty="0" smtClean="0"/>
              <a:t> </a:t>
            </a:r>
            <a:r>
              <a:rPr lang="fr-FR" i="1" dirty="0" err="1" smtClean="0"/>
              <a:t>usitatissimum</a:t>
            </a:r>
            <a:r>
              <a:rPr lang="fr-FR" dirty="0" smtClean="0"/>
              <a:t>) </a:t>
            </a:r>
          </a:p>
          <a:p>
            <a:endParaRPr lang="fr-FR" dirty="0" smtClean="0"/>
          </a:p>
          <a:p>
            <a:r>
              <a:rPr lang="fr-FR" dirty="0" smtClean="0"/>
              <a:t>Famille : </a:t>
            </a:r>
            <a:r>
              <a:rPr lang="fr-FR" dirty="0" err="1" smtClean="0"/>
              <a:t>Linaceae</a:t>
            </a:r>
            <a:r>
              <a:rPr lang="fr-FR" dirty="0" smtClean="0"/>
              <a:t> – Genre : </a:t>
            </a:r>
            <a:r>
              <a:rPr lang="fr-FR" dirty="0" err="1" smtClean="0"/>
              <a:t>Linum</a:t>
            </a:r>
            <a:r>
              <a:rPr lang="fr-FR" dirty="0" smtClean="0"/>
              <a:t> L. – Espèce : </a:t>
            </a:r>
            <a:r>
              <a:rPr lang="fr-FR" dirty="0" err="1" smtClean="0"/>
              <a:t>Linum</a:t>
            </a:r>
            <a:r>
              <a:rPr lang="fr-FR" dirty="0" smtClean="0"/>
              <a:t> </a:t>
            </a:r>
            <a:r>
              <a:rPr lang="fr-FR" dirty="0" err="1" smtClean="0"/>
              <a:t>usitatissimum</a:t>
            </a:r>
            <a:r>
              <a:rPr lang="fr-FR" dirty="0" smtClean="0"/>
              <a:t> </a:t>
            </a:r>
            <a:r>
              <a:rPr lang="fr-FR" dirty="0" smtClean="0"/>
              <a:t>L.</a:t>
            </a:r>
          </a:p>
          <a:p>
            <a:r>
              <a:rPr lang="fr-FR" dirty="0" smtClean="0"/>
              <a:t>Nom commun : Lin – Lin cultivé – Lin </a:t>
            </a:r>
            <a:r>
              <a:rPr lang="fr-FR" dirty="0" smtClean="0"/>
              <a:t>usuel</a:t>
            </a:r>
          </a:p>
          <a:p>
            <a:r>
              <a:rPr lang="fr-FR" dirty="0" smtClean="0"/>
              <a:t>Ancêtre : </a:t>
            </a:r>
            <a:r>
              <a:rPr lang="fr-FR" dirty="0" err="1" smtClean="0"/>
              <a:t>Linum</a:t>
            </a:r>
            <a:r>
              <a:rPr lang="fr-FR" dirty="0" smtClean="0"/>
              <a:t> </a:t>
            </a:r>
            <a:r>
              <a:rPr lang="fr-FR" dirty="0" err="1" smtClean="0"/>
              <a:t>bienne</a:t>
            </a:r>
            <a:r>
              <a:rPr lang="fr-FR" dirty="0" smtClean="0"/>
              <a:t>, lin sauvage </a:t>
            </a:r>
            <a:r>
              <a:rPr lang="fr-FR" dirty="0" err="1" smtClean="0"/>
              <a:t>bisanuel</a:t>
            </a:r>
            <a:r>
              <a:rPr lang="fr-FR" dirty="0" smtClean="0"/>
              <a:t>.</a:t>
            </a:r>
            <a:endParaRPr lang="fr-F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928670"/>
            <a:ext cx="8715404" cy="1200329"/>
          </a:xfrm>
          <a:prstGeom prst="rect">
            <a:avLst/>
          </a:prstGeom>
        </p:spPr>
        <p:txBody>
          <a:bodyPr wrap="square">
            <a:spAutoFit/>
          </a:bodyPr>
          <a:lstStyle/>
          <a:p>
            <a:endParaRPr lang="fr-FR" dirty="0" smtClean="0"/>
          </a:p>
          <a:p>
            <a:endParaRPr lang="fr-FR" dirty="0" smtClean="0"/>
          </a:p>
          <a:p>
            <a:endParaRPr lang="fr-FR" dirty="0" smtClean="0"/>
          </a:p>
          <a:p>
            <a:endParaRPr lang="fr-FR" dirty="0" smtClean="0"/>
          </a:p>
        </p:txBody>
      </p:sp>
      <p:sp>
        <p:nvSpPr>
          <p:cNvPr id="18" name="Rectangle 17"/>
          <p:cNvSpPr/>
          <p:nvPr/>
        </p:nvSpPr>
        <p:spPr>
          <a:xfrm>
            <a:off x="214282" y="428604"/>
            <a:ext cx="8715404" cy="6124754"/>
          </a:xfrm>
          <a:prstGeom prst="rect">
            <a:avLst/>
          </a:prstGeom>
        </p:spPr>
        <p:txBody>
          <a:bodyPr wrap="square">
            <a:spAutoFit/>
          </a:bodyPr>
          <a:lstStyle/>
          <a:p>
            <a:r>
              <a:rPr lang="fr-FR" sz="1600" dirty="0" smtClean="0">
                <a:latin typeface="Comic Sans MS" pitchFamily="66" charset="0"/>
              </a:rPr>
              <a:t>Plante  herbacée annuelle originaire d’Eurasie, cultivée pour ses fibres textiles et ses graines </a:t>
            </a:r>
            <a:r>
              <a:rPr lang="fr-FR" sz="1600" dirty="0" smtClean="0">
                <a:latin typeface="Comic Sans MS" pitchFamily="66" charset="0"/>
              </a:rPr>
              <a:t>oléagineuses, elle figure parmi les premières plantes à avoir été cultivées, surtout au Proche Orient, puis en Europe et ensuite dans la Vallée du Nil.</a:t>
            </a:r>
          </a:p>
          <a:p>
            <a:endParaRPr lang="fr-FR" sz="1600" dirty="0" smtClean="0">
              <a:latin typeface="Comic Sans MS" pitchFamily="66" charset="0"/>
            </a:endParaRPr>
          </a:p>
          <a:p>
            <a:r>
              <a:rPr lang="fr-FR" sz="1600" dirty="0" smtClean="0">
                <a:latin typeface="Comic Sans MS" pitchFamily="66" charset="0"/>
              </a:rPr>
              <a:t>Les </a:t>
            </a:r>
            <a:r>
              <a:rPr lang="fr-FR" sz="1600" dirty="0" smtClean="0">
                <a:latin typeface="Comic Sans MS" pitchFamily="66" charset="0"/>
              </a:rPr>
              <a:t>plus anciennes fibres au monde sont des fibres de lin torsadées et teintées, trouvées dans la </a:t>
            </a:r>
            <a:r>
              <a:rPr lang="fr-FR" sz="1600" i="1" dirty="0" smtClean="0">
                <a:latin typeface="Comic Sans MS" pitchFamily="66" charset="0"/>
              </a:rPr>
              <a:t>grotte de </a:t>
            </a:r>
            <a:r>
              <a:rPr lang="fr-FR" sz="1600" i="1" dirty="0" err="1" smtClean="0">
                <a:latin typeface="Comic Sans MS" pitchFamily="66" charset="0"/>
              </a:rPr>
              <a:t>Dzudzuana</a:t>
            </a:r>
            <a:r>
              <a:rPr lang="fr-FR" sz="1600" dirty="0" smtClean="0">
                <a:latin typeface="Comic Sans MS" pitchFamily="66" charset="0"/>
              </a:rPr>
              <a:t> en </a:t>
            </a:r>
            <a:r>
              <a:rPr lang="fr-FR" sz="1600" dirty="0" smtClean="0">
                <a:latin typeface="Comic Sans MS" pitchFamily="66" charset="0"/>
              </a:rPr>
              <a:t>Géorgie remontant </a:t>
            </a:r>
            <a:r>
              <a:rPr lang="fr-FR" sz="1600" dirty="0" smtClean="0">
                <a:latin typeface="Comic Sans MS" pitchFamily="66" charset="0"/>
              </a:rPr>
              <a:t>à 36 000 </a:t>
            </a:r>
            <a:r>
              <a:rPr lang="fr-FR" sz="1600" dirty="0" smtClean="0">
                <a:latin typeface="Comic Sans MS" pitchFamily="66" charset="0"/>
              </a:rPr>
              <a:t>ans.</a:t>
            </a:r>
          </a:p>
          <a:p>
            <a:r>
              <a:rPr lang="fr-FR" sz="1600" dirty="0" smtClean="0">
                <a:latin typeface="Comic Sans MS" pitchFamily="66" charset="0"/>
              </a:rPr>
              <a:t>La culture du lin a été encouragée par </a:t>
            </a:r>
            <a:r>
              <a:rPr lang="fr-FR" sz="1600" dirty="0" smtClean="0">
                <a:latin typeface="Comic Sans MS" pitchFamily="66" charset="0"/>
              </a:rPr>
              <a:t>Charlemagne et son </a:t>
            </a:r>
            <a:r>
              <a:rPr lang="fr-FR" sz="1600" dirty="0" smtClean="0">
                <a:latin typeface="Comic Sans MS" pitchFamily="66" charset="0"/>
              </a:rPr>
              <a:t>utilisation s’est </a:t>
            </a:r>
            <a:r>
              <a:rPr lang="fr-FR" sz="1600" dirty="0" smtClean="0">
                <a:latin typeface="Comic Sans MS" pitchFamily="66" charset="0"/>
              </a:rPr>
              <a:t>généralisée en France dès le XIe siècle (Tapisserie de Bayeux, broderie sur toile de lin de 68 m de long). </a:t>
            </a:r>
          </a:p>
          <a:p>
            <a:r>
              <a:rPr lang="fr-FR" sz="1600" dirty="0" smtClean="0">
                <a:latin typeface="Comic Sans MS" pitchFamily="66" charset="0"/>
              </a:rPr>
              <a:t>Elle atteint son apogée au XVIIe  puis sera détrônée par le coton.</a:t>
            </a:r>
          </a:p>
          <a:p>
            <a:r>
              <a:rPr lang="fr-FR" sz="1600" dirty="0" smtClean="0">
                <a:latin typeface="Comic Sans MS" pitchFamily="66" charset="0"/>
              </a:rPr>
              <a:t>Le lin retrouve une place grandissante au XIXe avec l’invention de la machine à filer le lin de Philippe Henri de Girard. Cette invention a </a:t>
            </a:r>
            <a:r>
              <a:rPr lang="fr-FR" sz="1600" dirty="0" smtClean="0">
                <a:latin typeface="Comic Sans MS" pitchFamily="66" charset="0"/>
              </a:rPr>
              <a:t>permis au nord de la France de devenir l'un des premiers centres de filatures industrielles </a:t>
            </a:r>
            <a:r>
              <a:rPr lang="fr-FR" sz="1600" dirty="0" smtClean="0">
                <a:latin typeface="Comic Sans MS" pitchFamily="66" charset="0"/>
              </a:rPr>
              <a:t>d'Europe (la batiste de Cambrai).</a:t>
            </a:r>
          </a:p>
          <a:p>
            <a:endParaRPr lang="fr-FR" sz="1600" dirty="0" smtClean="0">
              <a:latin typeface="Comic Sans MS" pitchFamily="66" charset="0"/>
            </a:endParaRPr>
          </a:p>
          <a:p>
            <a:r>
              <a:rPr lang="fr-FR" sz="1600" dirty="0" smtClean="0">
                <a:latin typeface="Comic Sans MS" pitchFamily="66" charset="0"/>
              </a:rPr>
              <a:t>Le lin cultivé de nos jours (</a:t>
            </a:r>
            <a:r>
              <a:rPr lang="fr-FR" sz="1600" dirty="0" err="1" smtClean="0">
                <a:latin typeface="Comic Sans MS" pitchFamily="66" charset="0"/>
              </a:rPr>
              <a:t>Linum</a:t>
            </a:r>
            <a:r>
              <a:rPr lang="fr-FR" sz="1600" dirty="0" smtClean="0">
                <a:latin typeface="Comic Sans MS" pitchFamily="66" charset="0"/>
              </a:rPr>
              <a:t> </a:t>
            </a:r>
            <a:r>
              <a:rPr lang="fr-FR" sz="1600" dirty="0" err="1" smtClean="0">
                <a:latin typeface="Comic Sans MS" pitchFamily="66" charset="0"/>
              </a:rPr>
              <a:t>usitatissinum</a:t>
            </a:r>
            <a:r>
              <a:rPr lang="fr-FR" sz="1600" dirty="0" smtClean="0">
                <a:latin typeface="Comic Sans MS" pitchFamily="66" charset="0"/>
              </a:rPr>
              <a:t>) est utilisé principalement pour ses longues fibres végétales, et ses graines riches en huile, selon les critères de sélection définis.</a:t>
            </a:r>
            <a:endParaRPr lang="fr-FR" sz="1600" dirty="0" smtClean="0">
              <a:latin typeface="Comic Sans MS" pitchFamily="66" charset="0"/>
            </a:endParaRPr>
          </a:p>
          <a:p>
            <a:r>
              <a:rPr lang="fr-FR" sz="1600" dirty="0" smtClean="0">
                <a:latin typeface="Comic Sans MS" pitchFamily="66" charset="0"/>
              </a:rPr>
              <a:t>C'est </a:t>
            </a:r>
            <a:r>
              <a:rPr lang="fr-FR" sz="1600" dirty="0" smtClean="0">
                <a:latin typeface="Comic Sans MS" pitchFamily="66" charset="0"/>
              </a:rPr>
              <a:t>l'une des fibres végétales les plus </a:t>
            </a:r>
            <a:r>
              <a:rPr lang="fr-FR" sz="1600" dirty="0" smtClean="0">
                <a:latin typeface="Comic Sans MS" pitchFamily="66" charset="0"/>
              </a:rPr>
              <a:t>usitées qui servent à fabriquer des fils et des tissus.</a:t>
            </a:r>
          </a:p>
          <a:p>
            <a:r>
              <a:rPr lang="fr-FR" sz="1600" dirty="0" smtClean="0">
                <a:latin typeface="Comic Sans MS" pitchFamily="66" charset="0"/>
              </a:rPr>
              <a:t>La tige unique </a:t>
            </a:r>
            <a:r>
              <a:rPr lang="fr-FR" sz="1600" dirty="0" smtClean="0">
                <a:latin typeface="Comic Sans MS" pitchFamily="66" charset="0"/>
              </a:rPr>
              <a:t>(ou légèrement ramifiée à la base) </a:t>
            </a:r>
            <a:r>
              <a:rPr lang="fr-FR" sz="1600" dirty="0" smtClean="0">
                <a:latin typeface="Comic Sans MS" pitchFamily="66" charset="0"/>
              </a:rPr>
              <a:t>peut </a:t>
            </a:r>
            <a:r>
              <a:rPr lang="fr-FR" sz="1600" dirty="0" smtClean="0">
                <a:latin typeface="Comic Sans MS" pitchFamily="66" charset="0"/>
              </a:rPr>
              <a:t>atteindre une hauteur voisine de 1 </a:t>
            </a:r>
            <a:r>
              <a:rPr lang="fr-FR" sz="1600" dirty="0" smtClean="0">
                <a:latin typeface="Comic Sans MS" pitchFamily="66" charset="0"/>
              </a:rPr>
              <a:t>mètre</a:t>
            </a:r>
            <a:r>
              <a:rPr lang="fr-FR" sz="1600" baseline="30000" dirty="0" smtClean="0">
                <a:latin typeface="Comic Sans MS" pitchFamily="66" charset="0"/>
              </a:rPr>
              <a:t> </a:t>
            </a:r>
            <a:r>
              <a:rPr lang="fr-FR" sz="1600" dirty="0" smtClean="0">
                <a:latin typeface="Comic Sans MS" pitchFamily="66" charset="0"/>
              </a:rPr>
              <a:t> pour </a:t>
            </a:r>
            <a:r>
              <a:rPr lang="fr-FR" sz="1600" dirty="0" smtClean="0">
                <a:latin typeface="Comic Sans MS" pitchFamily="66" charset="0"/>
              </a:rPr>
              <a:t>un diamètre au collet de l'ordre de 2 mm</a:t>
            </a:r>
            <a:r>
              <a:rPr lang="fr-FR" sz="1600" dirty="0" smtClean="0">
                <a:latin typeface="Comic Sans MS" pitchFamily="66" charset="0"/>
              </a:rPr>
              <a:t>.</a:t>
            </a:r>
          </a:p>
          <a:p>
            <a:endParaRPr lang="fr-FR" sz="1600" dirty="0" smtClean="0">
              <a:latin typeface="Comic Sans MS" pitchFamily="66" charset="0"/>
            </a:endParaRPr>
          </a:p>
          <a:p>
            <a:endParaRPr lang="fr-FR" dirty="0" smtClean="0"/>
          </a:p>
          <a:p>
            <a:endParaRPr lang="fr-FR" dirty="0" smtClean="0"/>
          </a:p>
          <a:p>
            <a:endParaRPr lang="fr-FR" dirty="0" smtClean="0"/>
          </a:p>
          <a:p>
            <a:endParaRPr lang="fr-FR" dirty="0"/>
          </a:p>
        </p:txBody>
      </p:sp>
      <p:pic>
        <p:nvPicPr>
          <p:cNvPr id="19" name="Image 18" descr="Egyptiens_récoltant_le_lin_(hypogée_de_Thèbes)..jpg"/>
          <p:cNvPicPr>
            <a:picLocks noChangeAspect="1"/>
          </p:cNvPicPr>
          <p:nvPr/>
        </p:nvPicPr>
        <p:blipFill>
          <a:blip r:embed="rId2"/>
          <a:stretch>
            <a:fillRect/>
          </a:stretch>
        </p:blipFill>
        <p:spPr>
          <a:xfrm>
            <a:off x="500034" y="5214950"/>
            <a:ext cx="2214578" cy="1478775"/>
          </a:xfrm>
          <a:prstGeom prst="rect">
            <a:avLst/>
          </a:prstGeom>
        </p:spPr>
      </p:pic>
      <p:pic>
        <p:nvPicPr>
          <p:cNvPr id="22" name="Image 21" descr="tapisserie de Bayeux.jpg"/>
          <p:cNvPicPr>
            <a:picLocks noChangeAspect="1"/>
          </p:cNvPicPr>
          <p:nvPr/>
        </p:nvPicPr>
        <p:blipFill>
          <a:blip r:embed="rId3"/>
          <a:stretch>
            <a:fillRect/>
          </a:stretch>
        </p:blipFill>
        <p:spPr>
          <a:xfrm>
            <a:off x="3571868" y="5279666"/>
            <a:ext cx="2714644" cy="1414059"/>
          </a:xfrm>
          <a:prstGeom prst="rect">
            <a:avLst/>
          </a:prstGeom>
        </p:spPr>
      </p:pic>
      <p:pic>
        <p:nvPicPr>
          <p:cNvPr id="23" name="Image 22" descr="machine à filer le lin.jpg"/>
          <p:cNvPicPr>
            <a:picLocks noChangeAspect="1"/>
          </p:cNvPicPr>
          <p:nvPr/>
        </p:nvPicPr>
        <p:blipFill>
          <a:blip r:embed="rId4"/>
          <a:stretch>
            <a:fillRect/>
          </a:stretch>
        </p:blipFill>
        <p:spPr>
          <a:xfrm>
            <a:off x="7000892" y="5010417"/>
            <a:ext cx="1714480" cy="168330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5" name="Rectangle 4"/>
          <p:cNvSpPr/>
          <p:nvPr/>
        </p:nvSpPr>
        <p:spPr>
          <a:xfrm>
            <a:off x="214282" y="428604"/>
            <a:ext cx="8715436" cy="4031873"/>
          </a:xfrm>
          <a:prstGeom prst="rect">
            <a:avLst/>
          </a:prstGeom>
        </p:spPr>
        <p:txBody>
          <a:bodyPr wrap="square">
            <a:spAutoFit/>
          </a:bodyPr>
          <a:lstStyle/>
          <a:p>
            <a:r>
              <a:rPr lang="fr-FR" sz="1600" dirty="0" smtClean="0">
                <a:latin typeface="Comic Sans MS" pitchFamily="66" charset="0"/>
              </a:rPr>
              <a:t>A maturité, l’arrachage du lin consiste </a:t>
            </a:r>
            <a:r>
              <a:rPr lang="fr-FR" sz="1600" dirty="0" smtClean="0">
                <a:latin typeface="Comic Sans MS" pitchFamily="66" charset="0"/>
              </a:rPr>
              <a:t>à casser les tiges au niveau du sol, laissant les racines en terre.</a:t>
            </a:r>
            <a:r>
              <a:rPr lang="fr-FR" sz="1600" dirty="0" smtClean="0">
                <a:latin typeface="Comic Sans MS" pitchFamily="66" charset="0"/>
              </a:rPr>
              <a:t> Cette opération évite de perdre </a:t>
            </a:r>
            <a:r>
              <a:rPr lang="fr-FR" sz="1600" dirty="0" smtClean="0">
                <a:latin typeface="Comic Sans MS" pitchFamily="66" charset="0"/>
              </a:rPr>
              <a:t>les fibres présentes dans la partie basse des tiges</a:t>
            </a:r>
            <a:r>
              <a:rPr lang="fr-FR" sz="1600" dirty="0" smtClean="0">
                <a:latin typeface="Comic Sans MS" pitchFamily="66" charset="0"/>
              </a:rPr>
              <a:t>.</a:t>
            </a:r>
          </a:p>
          <a:p>
            <a:r>
              <a:rPr lang="fr-FR" sz="1600" dirty="0" smtClean="0">
                <a:latin typeface="Comic Sans MS" pitchFamily="66" charset="0"/>
              </a:rPr>
              <a:t>Les tiges, appelées pailles, sont ensuite déposées en bandes sur le sol (andains) et subissent le rouissage (action des microorganismes du sol, champignons et bactéries, sur les tiges, et des enzymes qu’ils vont secréter en fonction de l’humidité et de la température, provoquant la fragilisation des tissus qui entourent les faisceaux de fibres. </a:t>
            </a:r>
            <a:r>
              <a:rPr lang="fr-FR" sz="1600" dirty="0" smtClean="0">
                <a:latin typeface="Comic Sans MS" pitchFamily="66" charset="0"/>
                <a:cs typeface="Arial" charset="0"/>
              </a:rPr>
              <a:t>En créant une perte de la cohésion tissulaire, le rouissage facilite l’extraction mécanique des </a:t>
            </a:r>
            <a:r>
              <a:rPr lang="fr-FR" sz="1600" dirty="0" smtClean="0">
                <a:latin typeface="Comic Sans MS" pitchFamily="66" charset="0"/>
                <a:cs typeface="Arial" charset="0"/>
              </a:rPr>
              <a:t>fibres, sans toutefois les endommager.</a:t>
            </a:r>
            <a:endParaRPr lang="fr-FR" sz="1600" dirty="0" smtClean="0">
              <a:latin typeface="Comic Sans MS" pitchFamily="66" charset="0"/>
            </a:endParaRPr>
          </a:p>
          <a:p>
            <a:r>
              <a:rPr lang="fr-FR" sz="1600" dirty="0" smtClean="0">
                <a:latin typeface="Comic Sans MS" pitchFamily="66" charset="0"/>
              </a:rPr>
              <a:t>Cette étape détermine en grande partie la qualité du lin.</a:t>
            </a:r>
          </a:p>
          <a:p>
            <a:pPr lvl="0" eaLnBrk="0" fontAlgn="base" hangingPunct="0">
              <a:spcBef>
                <a:spcPct val="0"/>
              </a:spcBef>
              <a:spcAft>
                <a:spcPct val="0"/>
              </a:spcAft>
            </a:pPr>
            <a:r>
              <a:rPr lang="fr-FR" sz="1600" dirty="0" smtClean="0">
                <a:latin typeface="Comic Sans MS" pitchFamily="66" charset="0"/>
                <a:cs typeface="Arial" charset="0"/>
              </a:rPr>
              <a:t>Le rouissage se traduit par un changement de couleur des pailles qui prennent une couleur brune à grisée. Il est jugé optimal quand les tiges présentent une couleur homogène et quand on peut sans effort extraire les fibres qu’elles contiennent. On dit alors que le lin est ‘</a:t>
            </a:r>
            <a:r>
              <a:rPr lang="fr-FR" sz="1600" dirty="0" err="1" smtClean="0">
                <a:latin typeface="Comic Sans MS" pitchFamily="66" charset="0"/>
                <a:cs typeface="Arial" charset="0"/>
              </a:rPr>
              <a:t>teillable</a:t>
            </a:r>
            <a:r>
              <a:rPr lang="fr-FR" sz="1600" dirty="0" smtClean="0">
                <a:latin typeface="Comic Sans MS" pitchFamily="66" charset="0"/>
                <a:cs typeface="Arial" charset="0"/>
              </a:rPr>
              <a:t>’.</a:t>
            </a:r>
          </a:p>
          <a:p>
            <a:pPr lvl="0" eaLnBrk="0" fontAlgn="base" hangingPunct="0">
              <a:spcBef>
                <a:spcPct val="0"/>
              </a:spcBef>
              <a:spcAft>
                <a:spcPct val="0"/>
              </a:spcAft>
            </a:pPr>
            <a:r>
              <a:rPr lang="fr-FR" sz="1600" dirty="0" smtClean="0">
                <a:latin typeface="Comic Sans MS" pitchFamily="66" charset="0"/>
                <a:cs typeface="Arial" charset="0"/>
              </a:rPr>
              <a:t>Autrefois, le rouissage s'effectuait à l'eau, dans les rivières ou dans des cuves. Cette technique a été abandonnée pour des raisons environnementales et économiques.</a:t>
            </a:r>
            <a:endParaRPr lang="fr-FR" sz="1600" dirty="0" smtClean="0">
              <a:latin typeface="Comic Sans MS" pitchFamily="66" charset="0"/>
            </a:endParaRPr>
          </a:p>
        </p:txBody>
      </p:sp>
      <p:grpSp>
        <p:nvGrpSpPr>
          <p:cNvPr id="9" name="Groupe 8"/>
          <p:cNvGrpSpPr/>
          <p:nvPr/>
        </p:nvGrpSpPr>
        <p:grpSpPr>
          <a:xfrm>
            <a:off x="285720" y="4714884"/>
            <a:ext cx="8513840" cy="1857388"/>
            <a:chOff x="357158" y="1357298"/>
            <a:chExt cx="8513840" cy="1857388"/>
          </a:xfrm>
        </p:grpSpPr>
        <p:pic>
          <p:nvPicPr>
            <p:cNvPr id="1026" name="Picture 2" descr="https://upload.wikimedia.org/wikipedia/commons/thumb/6/63/Arrachage_du_lin.jpg/220px-Arrachage_du_lin.jpg"/>
            <p:cNvPicPr>
              <a:picLocks noChangeAspect="1" noChangeArrowheads="1"/>
            </p:cNvPicPr>
            <p:nvPr/>
          </p:nvPicPr>
          <p:blipFill>
            <a:blip r:embed="rId2"/>
            <a:srcRect/>
            <a:stretch>
              <a:fillRect/>
            </a:stretch>
          </p:blipFill>
          <p:spPr bwMode="auto">
            <a:xfrm>
              <a:off x="357158" y="1357298"/>
              <a:ext cx="2476516" cy="1857388"/>
            </a:xfrm>
            <a:prstGeom prst="rect">
              <a:avLst/>
            </a:prstGeom>
            <a:noFill/>
          </p:spPr>
        </p:pic>
        <p:pic>
          <p:nvPicPr>
            <p:cNvPr id="1028" name="Picture 4" descr="https://upload.wikimedia.org/wikipedia/commons/thumb/e/e0/Tiges_de_lin_fibre_dispos%C3%A9es_en_andains%2C_avant_rouissage..jpg/220px-Tiges_de_lin_fibre_dispos%C3%A9es_en_andains%2C_avant_rouissage..jpg"/>
            <p:cNvPicPr>
              <a:picLocks noChangeAspect="1" noChangeArrowheads="1"/>
            </p:cNvPicPr>
            <p:nvPr/>
          </p:nvPicPr>
          <p:blipFill>
            <a:blip r:embed="rId3"/>
            <a:srcRect/>
            <a:stretch>
              <a:fillRect/>
            </a:stretch>
          </p:blipFill>
          <p:spPr bwMode="auto">
            <a:xfrm>
              <a:off x="3071802" y="1357298"/>
              <a:ext cx="2742450" cy="1857388"/>
            </a:xfrm>
            <a:prstGeom prst="rect">
              <a:avLst/>
            </a:prstGeom>
            <a:noFill/>
          </p:spPr>
        </p:pic>
        <p:pic>
          <p:nvPicPr>
            <p:cNvPr id="1030" name="Picture 6" descr="https://upload.wikimedia.org/wikipedia/commons/thumb/9/95/Tiges_de_lin_fibre_dispos%C3%A9es_en_andains%2C_rouies..jpg/220px-Tiges_de_lin_fibre_dispos%C3%A9es_en_andains%2C_rouies..jpg"/>
            <p:cNvPicPr>
              <a:picLocks noChangeAspect="1" noChangeArrowheads="1"/>
            </p:cNvPicPr>
            <p:nvPr/>
          </p:nvPicPr>
          <p:blipFill>
            <a:blip r:embed="rId4"/>
            <a:srcRect/>
            <a:stretch>
              <a:fillRect/>
            </a:stretch>
          </p:blipFill>
          <p:spPr bwMode="auto">
            <a:xfrm>
              <a:off x="6072198" y="1357298"/>
              <a:ext cx="2798800" cy="1857387"/>
            </a:xfrm>
            <a:prstGeom prst="rect">
              <a:avLst/>
            </a:prstGeom>
            <a:noFill/>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428605"/>
            <a:ext cx="8715436" cy="2554545"/>
          </a:xfrm>
          <a:prstGeom prst="rect">
            <a:avLst/>
          </a:prstGeom>
        </p:spPr>
        <p:txBody>
          <a:bodyPr wrap="square">
            <a:spAutoFit/>
          </a:bodyPr>
          <a:lstStyle/>
          <a:p>
            <a:r>
              <a:rPr lang="fr-FR" sz="1600" dirty="0" smtClean="0">
                <a:latin typeface="Comic Sans MS" pitchFamily="66" charset="0"/>
              </a:rPr>
              <a:t>Le lin est ensuite retourné pour obtenir un rouissage homogène.</a:t>
            </a:r>
          </a:p>
          <a:p>
            <a:r>
              <a:rPr lang="fr-FR" sz="1600" dirty="0" smtClean="0">
                <a:latin typeface="Comic Sans MS" pitchFamily="66" charset="0"/>
              </a:rPr>
              <a:t>Quand les lins sont rouis, les pailles sont ensuite enlevées par enroulage, conservant aux tiges leur disposition parallèle, et permettant aux balles de paille de se dérouler ultérieurement pour reformer l’andain et autoriser l’extraction des fibres.</a:t>
            </a:r>
          </a:p>
          <a:p>
            <a:r>
              <a:rPr lang="fr-FR" sz="1600" dirty="0" smtClean="0">
                <a:latin typeface="Comic Sans MS" pitchFamily="66" charset="0"/>
              </a:rPr>
              <a:t>Les pailles de lin récoltées bien sèches et stockées dans de bonnes conditions se conservent de nombreuses années. Elles peuvent alors subir </a:t>
            </a:r>
            <a:r>
              <a:rPr lang="fr-FR" sz="1600" dirty="0" smtClean="0">
                <a:latin typeface="Comic Sans MS" pitchFamily="66" charset="0"/>
              </a:rPr>
              <a:t>le teillage: opération mécanique permettant d’extraire les fibres longues et courtes. Les fibres sont ensuite triées et lavées et conditionnées en balles.</a:t>
            </a:r>
          </a:p>
          <a:p>
            <a:r>
              <a:rPr lang="fr-FR" sz="1600" dirty="0" smtClean="0">
                <a:latin typeface="Comic Sans MS" pitchFamily="66" charset="0"/>
              </a:rPr>
              <a:t>Pour des usages textiles, les fibres sont ensuite converties en fils dans une filature.</a:t>
            </a:r>
          </a:p>
          <a:p>
            <a:endParaRPr lang="fr-FR" sz="1600" dirty="0" smtClean="0">
              <a:latin typeface="Comic Sans MS" pitchFamily="66" charset="0"/>
            </a:endParaRPr>
          </a:p>
        </p:txBody>
      </p:sp>
      <p:grpSp>
        <p:nvGrpSpPr>
          <p:cNvPr id="9" name="Groupe 8"/>
          <p:cNvGrpSpPr/>
          <p:nvPr/>
        </p:nvGrpSpPr>
        <p:grpSpPr>
          <a:xfrm>
            <a:off x="285720" y="3071810"/>
            <a:ext cx="2071702" cy="3571900"/>
            <a:chOff x="285720" y="3071810"/>
            <a:chExt cx="1928826" cy="3500462"/>
          </a:xfrm>
        </p:grpSpPr>
        <p:pic>
          <p:nvPicPr>
            <p:cNvPr id="16386" name="Picture 2" descr="https://upload.wikimedia.org/wikipedia/commons/b/b5/Lin_teill%C3%A9_%28%3D_fibres_longues%29_extrait_des_pailles..JPG"/>
            <p:cNvPicPr>
              <a:picLocks noChangeAspect="1" noChangeArrowheads="1"/>
            </p:cNvPicPr>
            <p:nvPr/>
          </p:nvPicPr>
          <p:blipFill>
            <a:blip r:embed="rId2"/>
            <a:srcRect/>
            <a:stretch>
              <a:fillRect/>
            </a:stretch>
          </p:blipFill>
          <p:spPr bwMode="auto">
            <a:xfrm>
              <a:off x="285720" y="3071810"/>
              <a:ext cx="1928826" cy="1928826"/>
            </a:xfrm>
            <a:prstGeom prst="rect">
              <a:avLst/>
            </a:prstGeom>
            <a:noFill/>
          </p:spPr>
        </p:pic>
        <p:pic>
          <p:nvPicPr>
            <p:cNvPr id="16390" name="Picture 6" descr="https://upload.wikimedia.org/wikipedia/commons/thumb/b/b6/Bobines_de_fils..jpg/220px-Bobines_de_fils..jpg"/>
            <p:cNvPicPr>
              <a:picLocks noChangeAspect="1" noChangeArrowheads="1"/>
            </p:cNvPicPr>
            <p:nvPr/>
          </p:nvPicPr>
          <p:blipFill>
            <a:blip r:embed="rId3"/>
            <a:srcRect/>
            <a:stretch>
              <a:fillRect/>
            </a:stretch>
          </p:blipFill>
          <p:spPr bwMode="auto">
            <a:xfrm>
              <a:off x="285720" y="5143512"/>
              <a:ext cx="1905012" cy="1428760"/>
            </a:xfrm>
            <a:prstGeom prst="rect">
              <a:avLst/>
            </a:prstGeom>
            <a:noFill/>
          </p:spPr>
        </p:pic>
      </p:grpSp>
      <p:pic>
        <p:nvPicPr>
          <p:cNvPr id="16392" name="Picture 8" descr="https://upload.wikimedia.org/wikipedia/commons/5/56/Destination_des_produits_issus_du_lin_fibre..jpg"/>
          <p:cNvPicPr>
            <a:picLocks noChangeAspect="1" noChangeArrowheads="1"/>
          </p:cNvPicPr>
          <p:nvPr/>
        </p:nvPicPr>
        <p:blipFill>
          <a:blip r:embed="rId4"/>
          <a:srcRect/>
          <a:stretch>
            <a:fillRect/>
          </a:stretch>
        </p:blipFill>
        <p:spPr bwMode="auto">
          <a:xfrm>
            <a:off x="2500297" y="3275540"/>
            <a:ext cx="6357983" cy="329673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upload.wikimedia.org/wikipedia/commons/thumb/3/3c/Les_diff%C3%A9rentes_%C3%A9tapes_du_teillage..jpg/800px-Les_diff%C3%A9rentes_%C3%A9tapes_du_teillage..jpg"/>
          <p:cNvPicPr>
            <a:picLocks noChangeAspect="1" noChangeArrowheads="1"/>
          </p:cNvPicPr>
          <p:nvPr/>
        </p:nvPicPr>
        <p:blipFill>
          <a:blip r:embed="rId2"/>
          <a:srcRect/>
          <a:stretch>
            <a:fillRect/>
          </a:stretch>
        </p:blipFill>
        <p:spPr bwMode="auto">
          <a:xfrm>
            <a:off x="428596" y="459233"/>
            <a:ext cx="8286808" cy="610116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357166"/>
            <a:ext cx="8501122" cy="6001643"/>
          </a:xfrm>
          <a:prstGeom prst="rect">
            <a:avLst/>
          </a:prstGeom>
        </p:spPr>
        <p:txBody>
          <a:bodyPr wrap="square">
            <a:spAutoFit/>
          </a:bodyPr>
          <a:lstStyle/>
          <a:p>
            <a:r>
              <a:rPr lang="fr-FR" sz="1600" dirty="0" smtClean="0">
                <a:latin typeface="Comic Sans MS" pitchFamily="66" charset="0"/>
              </a:rPr>
              <a:t>Les États-Unis représentent le premier pays consommateur de lin (37 %). Ils sont suivis par l’Union Européenne (32 %), où l’Italie représente la moitié de la consommation</a:t>
            </a:r>
            <a:r>
              <a:rPr lang="fr-FR" sz="1600" dirty="0" smtClean="0">
                <a:latin typeface="Comic Sans MS" pitchFamily="66" charset="0"/>
              </a:rPr>
              <a:t>.</a:t>
            </a:r>
          </a:p>
          <a:p>
            <a:endParaRPr lang="fr-FR" sz="1600" dirty="0" smtClean="0">
              <a:latin typeface="Comic Sans MS" pitchFamily="66" charset="0"/>
            </a:endParaRPr>
          </a:p>
          <a:p>
            <a:r>
              <a:rPr lang="fr-FR" sz="1600" dirty="0" smtClean="0">
                <a:latin typeface="Comic Sans MS" pitchFamily="66" charset="0"/>
              </a:rPr>
              <a:t>L‘habillement</a:t>
            </a:r>
            <a:r>
              <a:rPr lang="fr-FR" sz="1600" dirty="0" smtClean="0">
                <a:latin typeface="Comic Sans MS" pitchFamily="66" charset="0"/>
              </a:rPr>
              <a:t> représente environ 60 % des débouchés textiles des fibres de lin. L’univers de la maison compte à hauteur de 30 %, répartis à égalité entre linge de lit et de table et les tissus </a:t>
            </a:r>
            <a:r>
              <a:rPr lang="fr-FR" sz="1600" dirty="0" smtClean="0">
                <a:latin typeface="Comic Sans MS" pitchFamily="66" charset="0"/>
              </a:rPr>
              <a:t>d’ameublement. </a:t>
            </a:r>
            <a:r>
              <a:rPr lang="fr-FR" sz="1600" dirty="0" smtClean="0">
                <a:latin typeface="Comic Sans MS" pitchFamily="66" charset="0"/>
              </a:rPr>
              <a:t>Les textiles techniques (toiles à peindre, tuyaux souples, etc.) et matériaux à usages industriels (bâches, </a:t>
            </a:r>
            <a:r>
              <a:rPr lang="fr-FR" sz="1600" dirty="0" err="1" smtClean="0">
                <a:latin typeface="Comic Sans MS" pitchFamily="66" charset="0"/>
              </a:rPr>
              <a:t>etc</a:t>
            </a:r>
            <a:r>
              <a:rPr lang="fr-FR" sz="1600" dirty="0" smtClean="0">
                <a:latin typeface="Comic Sans MS" pitchFamily="66" charset="0"/>
              </a:rPr>
              <a:t>) réalisent le solde de 10 </a:t>
            </a:r>
            <a:r>
              <a:rPr lang="fr-FR" sz="1600" dirty="0" smtClean="0">
                <a:latin typeface="Comic Sans MS" pitchFamily="66" charset="0"/>
              </a:rPr>
              <a:t>%.</a:t>
            </a:r>
          </a:p>
          <a:p>
            <a:endParaRPr lang="fr-FR" sz="1600" dirty="0" smtClean="0">
              <a:latin typeface="Comic Sans MS" pitchFamily="66" charset="0"/>
            </a:endParaRPr>
          </a:p>
          <a:p>
            <a:r>
              <a:rPr lang="fr-FR" sz="1600" dirty="0" smtClean="0">
                <a:latin typeface="Comic Sans MS" pitchFamily="66" charset="0"/>
              </a:rPr>
              <a:t>Doté d’une grande résistance et d’un pouvoir d’absorption de l’humidité sans équivalent, le lin procure une sensation de bien-être à ceux qui le portent. Associé au cachemire ou à la laine, il se fait doux et chaud pour l’hiver. Mélangé à la soie, il devient précieux et portable le soir. Marié à la viscose ou au polyamide, il perd de sa </a:t>
            </a:r>
            <a:r>
              <a:rPr lang="fr-FR" sz="1600" dirty="0" err="1" smtClean="0">
                <a:latin typeface="Comic Sans MS" pitchFamily="66" charset="0"/>
              </a:rPr>
              <a:t>froissabilité</a:t>
            </a:r>
            <a:r>
              <a:rPr lang="fr-FR" sz="1600" dirty="0" smtClean="0">
                <a:latin typeface="Comic Sans MS" pitchFamily="66" charset="0"/>
              </a:rPr>
              <a:t> et peut se porter en toute circonstance. Autre atout : la solidité du lin. Après 50 lavages, une chemise en coton souffre et perd de sa tenue ; il en faut plus du double pour le lin. Sans parler du rendu incomparable des couleurs à l’origine de son succès dans le vestimentaire et dans l’univers de la décoration où il affiche son image qualitative et noble</a:t>
            </a:r>
            <a:r>
              <a:rPr lang="fr-FR" sz="1600" dirty="0" smtClean="0">
                <a:latin typeface="Comic Sans MS" pitchFamily="66" charset="0"/>
              </a:rPr>
              <a:t>.</a:t>
            </a:r>
          </a:p>
          <a:p>
            <a:endParaRPr lang="fr-FR" sz="1600" dirty="0" smtClean="0">
              <a:latin typeface="Comic Sans MS" pitchFamily="66" charset="0"/>
            </a:endParaRPr>
          </a:p>
          <a:p>
            <a:r>
              <a:rPr lang="fr-FR" sz="1600" dirty="0" smtClean="0">
                <a:latin typeface="Comic Sans MS" pitchFamily="66" charset="0"/>
              </a:rPr>
              <a:t>Après plusieurs années d’investissements en R&amp;D, les filateurs européens ont réussi à améliorer le titrage des fils et à faciliter le tricotage pour donner naissance à une nouvelle génération de fils extra fins, réguliers et lisses, permettant de réaliser des mailles de lin, souples et élastiques. Le lin infroissable est né et offre de nouvelles perspectives de développement.</a:t>
            </a:r>
          </a:p>
          <a:p>
            <a:endParaRPr lang="fr-FR" sz="1600" dirty="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descr="Le lin : une matière noble et naturelle -"/>
          <p:cNvPicPr>
            <a:picLocks noChangeAspect="1" noChangeArrowheads="1"/>
          </p:cNvPicPr>
          <p:nvPr/>
        </p:nvPicPr>
        <p:blipFill>
          <a:blip r:embed="rId2"/>
          <a:srcRect/>
          <a:stretch>
            <a:fillRect/>
          </a:stretch>
        </p:blipFill>
        <p:spPr bwMode="auto">
          <a:xfrm>
            <a:off x="5764069" y="2374024"/>
            <a:ext cx="3090059" cy="1269289"/>
          </a:xfrm>
          <a:prstGeom prst="rect">
            <a:avLst/>
          </a:prstGeom>
          <a:noFill/>
        </p:spPr>
      </p:pic>
      <p:pic>
        <p:nvPicPr>
          <p:cNvPr id="19462" name="Picture 6" descr="Ferme Saint-Vaast – Fibre de lin | Office de Tourisme de Caen la ..."/>
          <p:cNvPicPr>
            <a:picLocks noChangeAspect="1" noChangeArrowheads="1"/>
          </p:cNvPicPr>
          <p:nvPr/>
        </p:nvPicPr>
        <p:blipFill>
          <a:blip r:embed="rId3"/>
          <a:srcRect/>
          <a:stretch>
            <a:fillRect/>
          </a:stretch>
        </p:blipFill>
        <p:spPr bwMode="auto">
          <a:xfrm>
            <a:off x="285721" y="5038423"/>
            <a:ext cx="2143140" cy="1605287"/>
          </a:xfrm>
          <a:prstGeom prst="rect">
            <a:avLst/>
          </a:prstGeom>
          <a:noFill/>
        </p:spPr>
      </p:pic>
      <p:pic>
        <p:nvPicPr>
          <p:cNvPr id="19466" name="Picture 10" descr="épais toile tissu coton naturel lin Nappe de table Jute bricolage ..."/>
          <p:cNvPicPr>
            <a:picLocks noChangeAspect="1" noChangeArrowheads="1"/>
          </p:cNvPicPr>
          <p:nvPr/>
        </p:nvPicPr>
        <p:blipFill>
          <a:blip r:embed="rId4"/>
          <a:srcRect/>
          <a:stretch>
            <a:fillRect/>
          </a:stretch>
        </p:blipFill>
        <p:spPr bwMode="auto">
          <a:xfrm>
            <a:off x="285721" y="2571745"/>
            <a:ext cx="1928826" cy="1928826"/>
          </a:xfrm>
          <a:prstGeom prst="rect">
            <a:avLst/>
          </a:prstGeom>
          <a:noFill/>
        </p:spPr>
      </p:pic>
      <p:sp>
        <p:nvSpPr>
          <p:cNvPr id="19468" name="AutoShape 12" descr="Yulinge Femmes Vêtement De Lin Coton Bouton vers Le Bas À Manches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9470" name="AutoShape 14" descr="Yulinge Femmes Vêtement De Lin Coton Bouton vers Le Bas À Manches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9472" name="AutoShape 16" descr="Yulinge Femmes Vêtement De Lin Coton Bouton vers Le Bas À Manches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9474" name="AutoShape 18" descr="Festival du lin et de la fibre artistiqu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9476" name="Picture 20" descr="Festival du lin : salons et ateliers créatifs"/>
          <p:cNvPicPr>
            <a:picLocks noChangeAspect="1" noChangeArrowheads="1"/>
          </p:cNvPicPr>
          <p:nvPr/>
        </p:nvPicPr>
        <p:blipFill>
          <a:blip r:embed="rId5"/>
          <a:srcRect/>
          <a:stretch>
            <a:fillRect/>
          </a:stretch>
        </p:blipFill>
        <p:spPr bwMode="auto">
          <a:xfrm>
            <a:off x="2857488" y="4239900"/>
            <a:ext cx="2112723" cy="2403810"/>
          </a:xfrm>
          <a:prstGeom prst="rect">
            <a:avLst/>
          </a:prstGeom>
          <a:noFill/>
        </p:spPr>
      </p:pic>
      <p:pic>
        <p:nvPicPr>
          <p:cNvPr id="19478" name="Picture 22" descr="Festival du lin et de la fibre artistique"/>
          <p:cNvPicPr>
            <a:picLocks noChangeAspect="1" noChangeArrowheads="1"/>
          </p:cNvPicPr>
          <p:nvPr/>
        </p:nvPicPr>
        <p:blipFill>
          <a:blip r:embed="rId6"/>
          <a:srcRect/>
          <a:stretch>
            <a:fillRect/>
          </a:stretch>
        </p:blipFill>
        <p:spPr bwMode="auto">
          <a:xfrm>
            <a:off x="285720" y="142852"/>
            <a:ext cx="4357718" cy="1886270"/>
          </a:xfrm>
          <a:prstGeom prst="rect">
            <a:avLst/>
          </a:prstGeom>
          <a:noFill/>
        </p:spPr>
      </p:pic>
      <p:pic>
        <p:nvPicPr>
          <p:cNvPr id="19480" name="Picture 24" descr="Découvrez le festival du lin dans le pays de Caux ce week-end ..."/>
          <p:cNvPicPr>
            <a:picLocks noChangeAspect="1" noChangeArrowheads="1"/>
          </p:cNvPicPr>
          <p:nvPr/>
        </p:nvPicPr>
        <p:blipFill>
          <a:blip r:embed="rId7"/>
          <a:srcRect/>
          <a:stretch>
            <a:fillRect/>
          </a:stretch>
        </p:blipFill>
        <p:spPr bwMode="auto">
          <a:xfrm>
            <a:off x="2500298" y="2428868"/>
            <a:ext cx="2794019" cy="1571636"/>
          </a:xfrm>
          <a:prstGeom prst="rect">
            <a:avLst/>
          </a:prstGeom>
          <a:noFill/>
        </p:spPr>
      </p:pic>
      <p:pic>
        <p:nvPicPr>
          <p:cNvPr id="19484" name="Picture 28" descr="Rouleaux de toiles anciennes de lin et de chanvre de Bretagne et ..."/>
          <p:cNvPicPr>
            <a:picLocks noChangeAspect="1" noChangeArrowheads="1"/>
          </p:cNvPicPr>
          <p:nvPr/>
        </p:nvPicPr>
        <p:blipFill>
          <a:blip r:embed="rId8"/>
          <a:srcRect/>
          <a:stretch>
            <a:fillRect/>
          </a:stretch>
        </p:blipFill>
        <p:spPr bwMode="auto">
          <a:xfrm>
            <a:off x="5429256" y="4071942"/>
            <a:ext cx="3424872" cy="2571768"/>
          </a:xfrm>
          <a:prstGeom prst="rect">
            <a:avLst/>
          </a:prstGeom>
          <a:noFill/>
        </p:spPr>
      </p:pic>
      <p:pic>
        <p:nvPicPr>
          <p:cNvPr id="19486" name="Picture 30" descr="les peintures sur toile de lin"/>
          <p:cNvPicPr>
            <a:picLocks noChangeAspect="1" noChangeArrowheads="1"/>
          </p:cNvPicPr>
          <p:nvPr/>
        </p:nvPicPr>
        <p:blipFill>
          <a:blip r:embed="rId9"/>
          <a:srcRect/>
          <a:stretch>
            <a:fillRect/>
          </a:stretch>
        </p:blipFill>
        <p:spPr bwMode="auto">
          <a:xfrm>
            <a:off x="6210954" y="142852"/>
            <a:ext cx="2643174" cy="1982381"/>
          </a:xfrm>
          <a:prstGeom prst="rect">
            <a:avLst/>
          </a:prstGeom>
          <a:noFill/>
        </p:spPr>
      </p:pic>
      <p:pic>
        <p:nvPicPr>
          <p:cNvPr id="19488" name="Picture 32" descr="Bobine de fil de lin 2 mm Naturel x 400 gr - Perles &amp; Co"/>
          <p:cNvPicPr>
            <a:picLocks noChangeAspect="1" noChangeArrowheads="1"/>
          </p:cNvPicPr>
          <p:nvPr/>
        </p:nvPicPr>
        <p:blipFill>
          <a:blip r:embed="rId10"/>
          <a:srcRect/>
          <a:stretch>
            <a:fillRect/>
          </a:stretch>
        </p:blipFill>
        <p:spPr bwMode="auto">
          <a:xfrm>
            <a:off x="4714876" y="357166"/>
            <a:ext cx="1357322" cy="135732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TotalTime>
  <Words>407</Words>
  <Application>Microsoft Office PowerPoint</Application>
  <PresentationFormat>Affichage à l'écran (4:3)</PresentationFormat>
  <Paragraphs>37</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LE LIN – Fibre Végétale</vt:lpstr>
      <vt:lpstr>Diapositive 2</vt:lpstr>
      <vt:lpstr>Diapositive 3</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FLEUR DE BLEUET</dc:title>
  <dc:creator>LYS 76</dc:creator>
  <cp:lastModifiedBy>LYS 76</cp:lastModifiedBy>
  <cp:revision>62</cp:revision>
  <dcterms:created xsi:type="dcterms:W3CDTF">2020-04-28T15:06:27Z</dcterms:created>
  <dcterms:modified xsi:type="dcterms:W3CDTF">2020-04-29T19:40:12Z</dcterms:modified>
</cp:coreProperties>
</file>